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78" r:id="rId4"/>
    <p:sldId id="279" r:id="rId5"/>
    <p:sldId id="280" r:id="rId6"/>
    <p:sldId id="258" r:id="rId7"/>
    <p:sldId id="259" r:id="rId8"/>
    <p:sldId id="277" r:id="rId9"/>
    <p:sldId id="276" r:id="rId10"/>
    <p:sldId id="260" r:id="rId11"/>
    <p:sldId id="261" r:id="rId12"/>
    <p:sldId id="262" r:id="rId13"/>
    <p:sldId id="263" r:id="rId14"/>
    <p:sldId id="264" r:id="rId15"/>
    <p:sldId id="274" r:id="rId16"/>
    <p:sldId id="270" r:id="rId17"/>
    <p:sldId id="273" r:id="rId18"/>
    <p:sldId id="271" r:id="rId19"/>
    <p:sldId id="265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ECC008-05E3-4494-A3BE-69CF39F25FDF}" type="datetimeFigureOut">
              <a:rPr lang="hu-HU" smtClean="0"/>
              <a:t>2014.02.05.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30C430-6030-452E-9240-45249F44DBF3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Termelési folyamatok folytonossága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hu-HU" dirty="0" smtClean="0">
                <a:latin typeface="+mj-lt"/>
              </a:rPr>
              <a:t>Termelés-folytonosság biztosítását célzó operációs kockázatkezelési modellek alkalmazása a termelési szektorban</a:t>
            </a:r>
            <a:endParaRPr lang="hu-HU" dirty="0">
              <a:latin typeface="+mj-lt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572000" y="4941168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+mj-lt"/>
              </a:rPr>
              <a:t>Pécsi Richárd</a:t>
            </a:r>
          </a:p>
          <a:p>
            <a:pPr algn="ctr"/>
            <a:r>
              <a:rPr lang="hu-HU" sz="2800" dirty="0" smtClean="0">
                <a:latin typeface="+mj-lt"/>
              </a:rPr>
              <a:t>CMC jelölt</a:t>
            </a: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6401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25" y="2348880"/>
            <a:ext cx="734377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60072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Termelési folyamatok folytonossága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/>
          <a:lstStyle/>
          <a:p>
            <a:r>
              <a:rPr lang="hu-HU" b="1" dirty="0" smtClean="0">
                <a:latin typeface="+mj-lt"/>
              </a:rPr>
              <a:t>Erőforrások termelésben vett fontosságának meghatározása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970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60072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Termelési folyamatok folytonossága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235" y="1753071"/>
            <a:ext cx="6842125" cy="434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879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Termelési folyamatok folytonossága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hu-HU" b="1" dirty="0" smtClean="0">
                <a:latin typeface="+mj-lt"/>
              </a:rPr>
              <a:t>Üzleti hatások elemzése</a:t>
            </a:r>
          </a:p>
          <a:p>
            <a:pPr lvl="1"/>
            <a:r>
              <a:rPr lang="hu-HU" sz="2000" dirty="0" smtClean="0">
                <a:latin typeface="+mj-lt"/>
              </a:rPr>
              <a:t>Termelési kulcsteljesítmény mutatók számbavétele</a:t>
            </a:r>
          </a:p>
          <a:p>
            <a:pPr lvl="1"/>
            <a:r>
              <a:rPr lang="hu-HU" sz="2000" dirty="0" smtClean="0">
                <a:latin typeface="+mj-lt"/>
              </a:rPr>
              <a:t>Elviselhető maximális állásidők meghatározása</a:t>
            </a:r>
          </a:p>
          <a:p>
            <a:pPr lvl="1"/>
            <a:r>
              <a:rPr lang="hu-HU" sz="2000" dirty="0" smtClean="0">
                <a:latin typeface="+mj-lt"/>
              </a:rPr>
              <a:t>Kritikus termelési folyamatok feltérképezése,</a:t>
            </a:r>
          </a:p>
          <a:p>
            <a:pPr lvl="1"/>
            <a:r>
              <a:rPr lang="hu-HU" sz="2000" dirty="0" smtClean="0">
                <a:latin typeface="+mj-lt"/>
              </a:rPr>
              <a:t>Folyamatstruktúra meghatározása, </a:t>
            </a:r>
          </a:p>
          <a:p>
            <a:pPr lvl="1"/>
            <a:r>
              <a:rPr lang="hu-HU" sz="2000" dirty="0" smtClean="0">
                <a:latin typeface="+mj-lt"/>
              </a:rPr>
              <a:t>A folyamatok támogatását biztosító erőforrások meghatározása,</a:t>
            </a:r>
          </a:p>
          <a:p>
            <a:pPr lvl="1"/>
            <a:r>
              <a:rPr lang="hu-HU" sz="2000" dirty="0" smtClean="0">
                <a:latin typeface="+mj-lt"/>
              </a:rPr>
              <a:t>Termelési folyam szimulációja</a:t>
            </a:r>
            <a:endParaRPr lang="hu-HU" sz="2000" dirty="0" smtClean="0">
              <a:latin typeface="+mj-lt"/>
            </a:endParaRPr>
          </a:p>
          <a:p>
            <a:r>
              <a:rPr lang="hu-HU" b="1" dirty="0" smtClean="0">
                <a:latin typeface="+mj-lt"/>
              </a:rPr>
              <a:t>Fenyegetettségek elemzése</a:t>
            </a:r>
          </a:p>
          <a:p>
            <a:pPr lvl="1"/>
            <a:r>
              <a:rPr lang="hu-HU" sz="2000" dirty="0" smtClean="0">
                <a:latin typeface="+mj-lt"/>
              </a:rPr>
              <a:t>Üzemi környezet vizsgálata</a:t>
            </a:r>
          </a:p>
          <a:p>
            <a:pPr lvl="1"/>
            <a:r>
              <a:rPr lang="hu-HU" sz="2000" dirty="0" smtClean="0">
                <a:latin typeface="+mj-lt"/>
              </a:rPr>
              <a:t>Erőforrások  megbízhatóságának elemzése</a:t>
            </a:r>
          </a:p>
          <a:p>
            <a:pPr lvl="1"/>
            <a:r>
              <a:rPr lang="hu-HU" sz="2000" dirty="0" smtClean="0">
                <a:latin typeface="+mj-lt"/>
              </a:rPr>
              <a:t>Működés-folytonosságot fenntartó kontroll intézkedések hatékonyságának elemzése</a:t>
            </a:r>
          </a:p>
          <a:p>
            <a:pPr lvl="2"/>
            <a:r>
              <a:rPr lang="hu-HU" sz="2000" dirty="0" smtClean="0">
                <a:latin typeface="+mj-lt"/>
              </a:rPr>
              <a:t>Tartalék képzés,</a:t>
            </a:r>
          </a:p>
          <a:p>
            <a:pPr lvl="2"/>
            <a:r>
              <a:rPr lang="hu-HU" sz="2000" dirty="0" smtClean="0">
                <a:latin typeface="+mj-lt"/>
              </a:rPr>
              <a:t>Védelem szervezés,</a:t>
            </a:r>
          </a:p>
          <a:p>
            <a:pPr lvl="2"/>
            <a:r>
              <a:rPr lang="hu-HU" sz="2000" dirty="0" smtClean="0">
                <a:latin typeface="+mj-lt"/>
              </a:rPr>
              <a:t>Helyettesítő, alternatív működési lehetőségek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334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Termelési folyamatok folytonossága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70000" lnSpcReduction="20000"/>
          </a:bodyPr>
          <a:lstStyle/>
          <a:p>
            <a:r>
              <a:rPr lang="hu-HU" sz="3800" b="1" dirty="0" smtClean="0">
                <a:latin typeface="+mj-lt"/>
              </a:rPr>
              <a:t>Kockázatelemzés</a:t>
            </a:r>
          </a:p>
          <a:p>
            <a:pPr lvl="1"/>
            <a:r>
              <a:rPr lang="hu-HU" sz="3200" dirty="0" smtClean="0">
                <a:latin typeface="+mj-lt"/>
              </a:rPr>
              <a:t>Strukturált leltár készítése &gt; erőforrások, folyamatok, termelési képességek kapcsolatainak elemzése </a:t>
            </a:r>
          </a:p>
          <a:p>
            <a:pPr lvl="1"/>
            <a:r>
              <a:rPr lang="hu-HU" sz="3200" dirty="0" smtClean="0">
                <a:latin typeface="+mj-lt"/>
              </a:rPr>
              <a:t>Kockázati szintek meghatározása, fenyegetettség-elem párosok valamint a kapcsolódó üzleti hatások összevetése</a:t>
            </a:r>
          </a:p>
          <a:p>
            <a:pPr lvl="1"/>
            <a:r>
              <a:rPr lang="hu-HU" sz="3200" dirty="0" smtClean="0">
                <a:latin typeface="+mj-lt"/>
              </a:rPr>
              <a:t>Kockázati kategóriák meghatározása, érintettség, fenyegető tényezők bekövetkezése alapján</a:t>
            </a:r>
          </a:p>
          <a:p>
            <a:pPr lvl="1"/>
            <a:r>
              <a:rPr lang="hu-HU" sz="3200" dirty="0" smtClean="0">
                <a:latin typeface="+mj-lt"/>
              </a:rPr>
              <a:t>Kockázati faktorok számbavétele, minősítése, kockázati térkép összeállítása</a:t>
            </a:r>
          </a:p>
          <a:p>
            <a:r>
              <a:rPr lang="hu-HU" sz="3800" b="1" dirty="0" smtClean="0">
                <a:latin typeface="+mj-lt"/>
              </a:rPr>
              <a:t>Kockázatkezelési terv összeállítása</a:t>
            </a:r>
          </a:p>
          <a:p>
            <a:pPr lvl="1"/>
            <a:r>
              <a:rPr lang="hu-HU" sz="3200" dirty="0">
                <a:latin typeface="+mj-lt"/>
              </a:rPr>
              <a:t>Intézkedés csomagok meghatározása</a:t>
            </a:r>
          </a:p>
          <a:p>
            <a:pPr lvl="1"/>
            <a:r>
              <a:rPr lang="hu-HU" sz="3200" dirty="0">
                <a:latin typeface="+mj-lt"/>
              </a:rPr>
              <a:t>Megtérülés, erőforrásigény/kockázatcsökkentő hatás vizsgálata</a:t>
            </a:r>
          </a:p>
          <a:p>
            <a:pPr lvl="1"/>
            <a:r>
              <a:rPr lang="hu-HU" sz="3200" dirty="0">
                <a:latin typeface="+mj-lt"/>
              </a:rPr>
              <a:t>Kockázatcsökkentő akcióterv összeállítása</a:t>
            </a:r>
          </a:p>
          <a:p>
            <a:pPr lvl="2"/>
            <a:r>
              <a:rPr lang="hu-HU" sz="2800" dirty="0" smtClean="0">
                <a:latin typeface="+mj-lt"/>
              </a:rPr>
              <a:t>Időhorizontok</a:t>
            </a:r>
          </a:p>
          <a:p>
            <a:pPr lvl="2"/>
            <a:r>
              <a:rPr lang="hu-HU" sz="2800" dirty="0" smtClean="0">
                <a:latin typeface="+mj-lt"/>
              </a:rPr>
              <a:t>Felelősök, feladatok</a:t>
            </a:r>
          </a:p>
          <a:p>
            <a:pPr lvl="2"/>
            <a:r>
              <a:rPr lang="hu-HU" sz="2800" dirty="0" smtClean="0">
                <a:latin typeface="+mj-lt"/>
              </a:rPr>
              <a:t>Költségek, stb.</a:t>
            </a:r>
          </a:p>
        </p:txBody>
      </p:sp>
    </p:spTree>
    <p:extLst>
      <p:ext uri="{BB962C8B-B14F-4D97-AF65-F5344CB8AC3E}">
        <p14:creationId xmlns:p14="http://schemas.microsoft.com/office/powerpoint/2010/main" val="473648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400" b="1" dirty="0" smtClean="0"/>
              <a:t>Termelési</a:t>
            </a:r>
            <a:r>
              <a:rPr lang="hu-HU" sz="4000" b="1" dirty="0" smtClean="0"/>
              <a:t> folyamatok folytonossága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800" b="1" dirty="0" smtClean="0">
                <a:latin typeface="+mj-lt"/>
              </a:rPr>
              <a:t>Folytonosság tervezés, </a:t>
            </a:r>
            <a:r>
              <a:rPr lang="hu-HU" sz="2800" dirty="0" smtClean="0">
                <a:latin typeface="+mj-lt"/>
              </a:rPr>
              <a:t>mint kockázatcsökkentő intézkedéscsomag a rendszerek rendelkezésre állásának elvesztésére, mint lehetséges alapfenyegetettségre.</a:t>
            </a:r>
          </a:p>
          <a:p>
            <a:endParaRPr lang="hu-HU" dirty="0"/>
          </a:p>
        </p:txBody>
      </p:sp>
      <p:sp>
        <p:nvSpPr>
          <p:cNvPr id="4" name="Szövegdoboz 6"/>
          <p:cNvSpPr txBox="1">
            <a:spLocks noChangeArrowheads="1"/>
          </p:cNvSpPr>
          <p:nvPr/>
        </p:nvSpPr>
        <p:spPr bwMode="auto">
          <a:xfrm>
            <a:off x="2123728" y="3769611"/>
            <a:ext cx="316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419209"/>
            <a:ext cx="3613894" cy="27460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Téglalap 6"/>
          <p:cNvSpPr/>
          <p:nvPr/>
        </p:nvSpPr>
        <p:spPr>
          <a:xfrm>
            <a:off x="323529" y="3638094"/>
            <a:ext cx="44644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hu-HU" sz="2400" dirty="0" smtClean="0"/>
              <a:t>- </a:t>
            </a:r>
            <a:r>
              <a:rPr lang="hu-HU" sz="2400" dirty="0" smtClean="0">
                <a:latin typeface="+mj-lt"/>
              </a:rPr>
              <a:t>Alternatív működési lehetőségek kidolgozása</a:t>
            </a:r>
          </a:p>
          <a:p>
            <a:pPr lvl="1"/>
            <a:r>
              <a:rPr lang="hu-HU" sz="2400" dirty="0" smtClean="0">
                <a:latin typeface="+mj-lt"/>
              </a:rPr>
              <a:t>- Erőforrás gazdálkodás tervezés</a:t>
            </a:r>
          </a:p>
          <a:p>
            <a:pPr lvl="1"/>
            <a:r>
              <a:rPr lang="hu-HU" sz="2400" dirty="0" smtClean="0">
                <a:latin typeface="+mj-lt"/>
              </a:rPr>
              <a:t>- Erőforrások helyreállításának tervezése</a:t>
            </a:r>
            <a:endParaRPr lang="hu-HU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603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400" b="1" dirty="0" smtClean="0"/>
              <a:t>Termelési</a:t>
            </a:r>
            <a:r>
              <a:rPr lang="hu-HU" sz="4000" b="1" dirty="0" smtClean="0"/>
              <a:t> folyamatok folytonossága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b="1" dirty="0">
                <a:latin typeface="+mj-lt"/>
              </a:rPr>
              <a:t>Alternatív működési lehetőségek kidolgozása</a:t>
            </a:r>
          </a:p>
          <a:p>
            <a:pPr lvl="1">
              <a:defRPr/>
            </a:pPr>
            <a:r>
              <a:rPr lang="hu-HU" sz="2000" dirty="0">
                <a:latin typeface="+mj-lt"/>
              </a:rPr>
              <a:t>Folyamatokban rejlő lehetőségek feltárása,</a:t>
            </a:r>
          </a:p>
          <a:p>
            <a:pPr lvl="1">
              <a:defRPr/>
            </a:pPr>
            <a:r>
              <a:rPr lang="hu-HU" sz="2000" dirty="0">
                <a:latin typeface="+mj-lt"/>
              </a:rPr>
              <a:t>Szükséghelyzeti erőforrások számbavétele</a:t>
            </a:r>
          </a:p>
          <a:p>
            <a:pPr lvl="1">
              <a:defRPr/>
            </a:pPr>
            <a:r>
              <a:rPr lang="hu-HU" sz="2000" dirty="0">
                <a:latin typeface="+mj-lt"/>
              </a:rPr>
              <a:t>Alternatív működési szabályok kidolgozása</a:t>
            </a:r>
          </a:p>
          <a:p>
            <a:pPr marL="274320" lvl="1" indent="-274320">
              <a:buClr>
                <a:schemeClr val="accent3"/>
              </a:buClr>
              <a:buSzPct val="95000"/>
              <a:defRPr/>
            </a:pPr>
            <a:r>
              <a:rPr lang="hu-HU" sz="2600" b="1" dirty="0">
                <a:latin typeface="+mj-lt"/>
              </a:rPr>
              <a:t>Erőforrás gazdálkodás tervezés</a:t>
            </a:r>
          </a:p>
          <a:p>
            <a:pPr lvl="1">
              <a:defRPr/>
            </a:pPr>
            <a:r>
              <a:rPr lang="hu-HU" sz="2000" dirty="0">
                <a:latin typeface="+mj-lt"/>
              </a:rPr>
              <a:t>Tartalék eszköz képzés, optimálás</a:t>
            </a:r>
          </a:p>
          <a:p>
            <a:pPr lvl="1">
              <a:defRPr/>
            </a:pPr>
            <a:r>
              <a:rPr lang="hu-HU" sz="2000" dirty="0">
                <a:latin typeface="+mj-lt"/>
              </a:rPr>
              <a:t>Rendszerelemek közötti rugalmasságok feltárása, prioritások figyelembe vétele</a:t>
            </a:r>
          </a:p>
          <a:p>
            <a:pPr lvl="1">
              <a:defRPr/>
            </a:pPr>
            <a:r>
              <a:rPr lang="hu-HU" sz="2000" dirty="0">
                <a:latin typeface="+mj-lt"/>
              </a:rPr>
              <a:t>Támogatói szerződések</a:t>
            </a:r>
          </a:p>
          <a:p>
            <a:pPr marL="274320" lvl="1" indent="-274320">
              <a:buClr>
                <a:schemeClr val="accent3"/>
              </a:buClr>
              <a:buSzPct val="95000"/>
              <a:defRPr/>
            </a:pPr>
            <a:r>
              <a:rPr lang="hu-HU" sz="2600" b="1" dirty="0">
                <a:latin typeface="+mj-lt"/>
              </a:rPr>
              <a:t>Erőforrások helyreállításának tervezése</a:t>
            </a:r>
          </a:p>
          <a:p>
            <a:pPr lvl="1">
              <a:defRPr/>
            </a:pPr>
            <a:r>
              <a:rPr lang="hu-HU" sz="2000" dirty="0">
                <a:latin typeface="+mj-lt"/>
              </a:rPr>
              <a:t>Cselekvési tervek kidolgozása</a:t>
            </a:r>
          </a:p>
          <a:p>
            <a:pPr lvl="1">
              <a:defRPr/>
            </a:pPr>
            <a:r>
              <a:rPr lang="hu-HU" sz="2000" dirty="0">
                <a:latin typeface="+mj-lt"/>
              </a:rPr>
              <a:t>Dedikált tartalék eszköz képzés</a:t>
            </a:r>
          </a:p>
          <a:p>
            <a:pPr lvl="1">
              <a:defRPr/>
            </a:pPr>
            <a:r>
              <a:rPr lang="hu-HU" sz="2000" dirty="0">
                <a:latin typeface="+mj-lt"/>
              </a:rPr>
              <a:t>Támogatói szerződések</a:t>
            </a:r>
          </a:p>
          <a:p>
            <a:endParaRPr lang="hu-HU" dirty="0"/>
          </a:p>
        </p:txBody>
      </p:sp>
      <p:sp>
        <p:nvSpPr>
          <p:cNvPr id="4" name="Szövegdoboz 6"/>
          <p:cNvSpPr txBox="1">
            <a:spLocks noChangeArrowheads="1"/>
          </p:cNvSpPr>
          <p:nvPr/>
        </p:nvSpPr>
        <p:spPr bwMode="auto">
          <a:xfrm>
            <a:off x="2123728" y="3769611"/>
            <a:ext cx="316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1893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Projekt lehetséges hatóköre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89120"/>
          </a:xfrm>
        </p:spPr>
        <p:txBody>
          <a:bodyPr>
            <a:normAutofit/>
          </a:bodyPr>
          <a:lstStyle/>
          <a:p>
            <a:r>
              <a:rPr lang="hu-HU" b="1" dirty="0">
                <a:latin typeface="+mj-lt"/>
              </a:rPr>
              <a:t>Folyamatok – üzleti funkciók szerinti fókusz</a:t>
            </a:r>
          </a:p>
          <a:p>
            <a:endParaRPr lang="hu-HU" dirty="0"/>
          </a:p>
        </p:txBody>
      </p:sp>
      <p:sp>
        <p:nvSpPr>
          <p:cNvPr id="4" name="Szövegdoboz 6"/>
          <p:cNvSpPr txBox="1">
            <a:spLocks noChangeArrowheads="1"/>
          </p:cNvSpPr>
          <p:nvPr/>
        </p:nvSpPr>
        <p:spPr bwMode="auto">
          <a:xfrm>
            <a:off x="2123728" y="3769611"/>
            <a:ext cx="316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670" y="2132856"/>
            <a:ext cx="8993834" cy="400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>
            <a:spLocks noChangeArrowheads="1"/>
          </p:cNvSpPr>
          <p:nvPr/>
        </p:nvSpPr>
        <p:spPr bwMode="auto">
          <a:xfrm>
            <a:off x="5287304" y="6141810"/>
            <a:ext cx="22028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hu-HU" sz="1000" dirty="0"/>
              <a:t>Forrás: </a:t>
            </a:r>
            <a:r>
              <a:rPr lang="hu-HU" sz="1000" dirty="0" err="1" smtClean="0"/>
              <a:t>Porter</a:t>
            </a:r>
            <a:r>
              <a:rPr lang="hu-HU" sz="1000" dirty="0" smtClean="0"/>
              <a:t> </a:t>
            </a:r>
            <a:r>
              <a:rPr lang="hu-HU" sz="1000" dirty="0"/>
              <a:t>értéklánc modell</a:t>
            </a:r>
          </a:p>
        </p:txBody>
      </p:sp>
    </p:spTree>
    <p:extLst>
      <p:ext uri="{BB962C8B-B14F-4D97-AF65-F5344CB8AC3E}">
        <p14:creationId xmlns:p14="http://schemas.microsoft.com/office/powerpoint/2010/main" val="1782895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261" y="2128547"/>
            <a:ext cx="7183139" cy="439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/>
              <a:t>Projekt lehetséges hatóköre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>
            <a:normAutofit/>
          </a:bodyPr>
          <a:lstStyle/>
          <a:p>
            <a:r>
              <a:rPr lang="hu-HU" b="1" dirty="0">
                <a:latin typeface="+mj-lt"/>
              </a:rPr>
              <a:t>Erőforrások szerinti fókusz</a:t>
            </a:r>
          </a:p>
          <a:p>
            <a:endParaRPr lang="hu-HU" dirty="0"/>
          </a:p>
        </p:txBody>
      </p:sp>
      <p:sp>
        <p:nvSpPr>
          <p:cNvPr id="4" name="Szövegdoboz 6"/>
          <p:cNvSpPr txBox="1">
            <a:spLocks noChangeArrowheads="1"/>
          </p:cNvSpPr>
          <p:nvPr/>
        </p:nvSpPr>
        <p:spPr bwMode="auto">
          <a:xfrm>
            <a:off x="2123728" y="3769611"/>
            <a:ext cx="316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3324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/>
              <a:t>Projekt lehetséges hatóköre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>
                <a:latin typeface="+mj-lt"/>
              </a:rPr>
              <a:t>Fenyegetettségek szerinti fókusz </a:t>
            </a:r>
          </a:p>
          <a:p>
            <a:pPr lvl="1">
              <a:buFont typeface="Verdana" pitchFamily="34" charset="0"/>
              <a:buChar char="–"/>
            </a:pPr>
            <a:r>
              <a:rPr lang="hu-HU" dirty="0">
                <a:latin typeface="+mj-lt"/>
              </a:rPr>
              <a:t>Természeti katasztrófák</a:t>
            </a:r>
          </a:p>
          <a:p>
            <a:pPr lvl="1">
              <a:buFont typeface="Verdana" pitchFamily="34" charset="0"/>
              <a:buChar char="–"/>
            </a:pPr>
            <a:r>
              <a:rPr lang="hu-HU" dirty="0">
                <a:latin typeface="+mj-lt"/>
              </a:rPr>
              <a:t>Ipari katasztrófák</a:t>
            </a:r>
          </a:p>
          <a:p>
            <a:pPr lvl="1">
              <a:buFont typeface="Verdana" pitchFamily="34" charset="0"/>
              <a:buChar char="–"/>
            </a:pPr>
            <a:r>
              <a:rPr lang="hu-HU" dirty="0">
                <a:latin typeface="+mj-lt"/>
              </a:rPr>
              <a:t>Környezeti fenyegetettségek</a:t>
            </a:r>
          </a:p>
          <a:p>
            <a:pPr lvl="1">
              <a:buFont typeface="Verdana" pitchFamily="34" charset="0"/>
              <a:buChar char="–"/>
            </a:pPr>
            <a:r>
              <a:rPr lang="hu-HU" dirty="0">
                <a:latin typeface="+mj-lt"/>
              </a:rPr>
              <a:t>Külső szolgáltatótól való függés</a:t>
            </a:r>
          </a:p>
          <a:p>
            <a:pPr lvl="1">
              <a:buFont typeface="Verdana" pitchFamily="34" charset="0"/>
              <a:buChar char="–"/>
            </a:pPr>
            <a:r>
              <a:rPr lang="hu-HU" dirty="0">
                <a:latin typeface="+mj-lt"/>
              </a:rPr>
              <a:t>Humán és szervezeti fenyegetettségek</a:t>
            </a:r>
          </a:p>
          <a:p>
            <a:pPr lvl="1">
              <a:buFont typeface="Verdana" pitchFamily="34" charset="0"/>
              <a:buChar char="–"/>
            </a:pPr>
            <a:r>
              <a:rPr lang="hu-HU" dirty="0">
                <a:latin typeface="+mj-lt"/>
              </a:rPr>
              <a:t>Berendezések meghibásodása, elöregedése</a:t>
            </a:r>
          </a:p>
          <a:p>
            <a:pPr lvl="1">
              <a:buFont typeface="Verdana" pitchFamily="34" charset="0"/>
              <a:buChar char="–"/>
            </a:pPr>
            <a:r>
              <a:rPr lang="hu-HU" dirty="0">
                <a:latin typeface="+mj-lt"/>
              </a:rPr>
              <a:t>Technológiai hibából fakadó fenyegetettségek</a:t>
            </a:r>
          </a:p>
          <a:p>
            <a:pPr lvl="1">
              <a:buFont typeface="Verdana" pitchFamily="34" charset="0"/>
              <a:buChar char="–"/>
            </a:pPr>
            <a:r>
              <a:rPr lang="hu-HU" dirty="0">
                <a:latin typeface="+mj-lt"/>
              </a:rPr>
              <a:t>Minőségi nem megfelelésből fakadó fenyegetettség</a:t>
            </a:r>
          </a:p>
          <a:p>
            <a:endParaRPr lang="hu-HU" dirty="0">
              <a:latin typeface="+mj-lt"/>
            </a:endParaRPr>
          </a:p>
          <a:p>
            <a:r>
              <a:rPr lang="hu-HU" b="1" dirty="0">
                <a:latin typeface="+mj-lt"/>
              </a:rPr>
              <a:t>Hivatkozott szabványok</a:t>
            </a:r>
          </a:p>
          <a:p>
            <a:pPr>
              <a:buFontTx/>
              <a:buNone/>
            </a:pPr>
            <a:r>
              <a:rPr lang="hu-HU" sz="1800" dirty="0">
                <a:latin typeface="+mj-lt"/>
              </a:rPr>
              <a:t>   (BS25999, ISO 27001, ISO 13335, ISO27005, </a:t>
            </a:r>
          </a:p>
          <a:p>
            <a:pPr>
              <a:buFontTx/>
              <a:buNone/>
            </a:pPr>
            <a:r>
              <a:rPr lang="hu-HU" sz="1800" dirty="0">
                <a:latin typeface="+mj-lt"/>
              </a:rPr>
              <a:t>    BS ISO/IEC 27031:2011, OHSAS 18001)</a:t>
            </a:r>
          </a:p>
          <a:p>
            <a:endParaRPr lang="hu-HU" dirty="0"/>
          </a:p>
        </p:txBody>
      </p:sp>
      <p:sp>
        <p:nvSpPr>
          <p:cNvPr id="4" name="Szövegdoboz 6"/>
          <p:cNvSpPr txBox="1">
            <a:spLocks noChangeArrowheads="1"/>
          </p:cNvSpPr>
          <p:nvPr/>
        </p:nvSpPr>
        <p:spPr bwMode="auto">
          <a:xfrm>
            <a:off x="2123728" y="3769611"/>
            <a:ext cx="316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556792"/>
            <a:ext cx="1494457" cy="149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t0.gstatic.com/images?q=tbn:ANd9GcTEb9-sJWwMcRKY8ZJITaPLAfiJQKDF4bLb7G8sExghSPrQpPSst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062199"/>
            <a:ext cx="1440160" cy="1317594"/>
          </a:xfrm>
          <a:prstGeom prst="rect">
            <a:avLst/>
          </a:prstGeom>
          <a:noFill/>
        </p:spPr>
      </p:pic>
      <p:pic>
        <p:nvPicPr>
          <p:cNvPr id="7" name="Picture 6" descr="http://t1.gstatic.com/images?q=tbn:ANd9GcSlB_1cZUONxTjih6urH1PpFtfln_fwH5506aBIeEGjC4wLD6RP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5376" y="1653037"/>
            <a:ext cx="762000" cy="762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5026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/>
              <a:t>Várható eredmények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hu-HU" dirty="0">
                <a:latin typeface="+mj-lt"/>
              </a:rPr>
              <a:t>Teljes termelési / ellátási lánc terület felölelő </a:t>
            </a:r>
            <a:r>
              <a:rPr lang="hu-HU" b="1" dirty="0">
                <a:latin typeface="+mj-lt"/>
              </a:rPr>
              <a:t>Strukturált leltár</a:t>
            </a:r>
            <a:r>
              <a:rPr lang="hu-HU" dirty="0">
                <a:latin typeface="+mj-lt"/>
              </a:rPr>
              <a:t>, amely tartalmazza a erőforrások, folyamatok, lényegi képességek kapcsolatait, függőségeit</a:t>
            </a:r>
          </a:p>
          <a:p>
            <a:r>
              <a:rPr lang="hu-HU" b="1" dirty="0">
                <a:latin typeface="+mj-lt"/>
              </a:rPr>
              <a:t>Kockázati térkép</a:t>
            </a:r>
            <a:r>
              <a:rPr lang="hu-HU" dirty="0">
                <a:latin typeface="+mj-lt"/>
              </a:rPr>
              <a:t>, amely megmutatja a teljes működésre leselkedő nem kívánt események valószínűségeit és a termelésre gyakorolt hatásait, valamint az egyes faktorok egymáshoz </a:t>
            </a:r>
            <a:r>
              <a:rPr lang="hu-HU" dirty="0" smtClean="0">
                <a:latin typeface="+mj-lt"/>
              </a:rPr>
              <a:t>viszonyított </a:t>
            </a:r>
            <a:r>
              <a:rPr lang="hu-HU" dirty="0">
                <a:latin typeface="+mj-lt"/>
              </a:rPr>
              <a:t>fontosságait</a:t>
            </a:r>
          </a:p>
          <a:p>
            <a:r>
              <a:rPr lang="hu-HU" b="1" dirty="0">
                <a:latin typeface="+mj-lt"/>
              </a:rPr>
              <a:t>Cselekvési tervek </a:t>
            </a:r>
            <a:r>
              <a:rPr lang="hu-HU" dirty="0">
                <a:latin typeface="+mj-lt"/>
              </a:rPr>
              <a:t>a kialakult nem kívánt események kezelésére incidens jellegű eseményektől a katasztrofális hatású eseményekig </a:t>
            </a:r>
          </a:p>
          <a:p>
            <a:r>
              <a:rPr lang="hu-HU" b="1" dirty="0">
                <a:latin typeface="+mj-lt"/>
              </a:rPr>
              <a:t>Szabályozási keretrendszer </a:t>
            </a:r>
            <a:r>
              <a:rPr lang="hu-HU" dirty="0">
                <a:latin typeface="+mj-lt"/>
              </a:rPr>
              <a:t>a folyamatos működtetés biztosítására (szoftveres támogatással</a:t>
            </a:r>
            <a:r>
              <a:rPr lang="hu-HU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814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/>
              <a:t>Működési kockázatok kezelése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+mj-lt"/>
              </a:rPr>
              <a:t>Működési kockáztok menedzsmentje </a:t>
            </a:r>
            <a:r>
              <a:rPr lang="hu-HU" dirty="0" smtClean="0">
                <a:latin typeface="+mj-lt"/>
              </a:rPr>
              <a:t>2007-2008-ben Basel II. kockázatkezelési és tőkeallokációs keretrendszer keretein belül a </a:t>
            </a:r>
            <a:r>
              <a:rPr lang="hu-HU" b="1" dirty="0" smtClean="0">
                <a:latin typeface="+mj-lt"/>
              </a:rPr>
              <a:t>pénzügyi szektorban dinamikus fejlődésnek indult</a:t>
            </a:r>
            <a:r>
              <a:rPr lang="hu-HU" dirty="0" smtClean="0">
                <a:latin typeface="+mj-lt"/>
              </a:rPr>
              <a:t>.</a:t>
            </a:r>
          </a:p>
          <a:p>
            <a:r>
              <a:rPr lang="hu-HU" dirty="0" smtClean="0">
                <a:latin typeface="+mj-lt"/>
              </a:rPr>
              <a:t>A pénzintézeti szektor </a:t>
            </a:r>
            <a:r>
              <a:rPr lang="hu-HU" b="1" dirty="0" smtClean="0">
                <a:latin typeface="+mj-lt"/>
              </a:rPr>
              <a:t>nem volt felkészülve </a:t>
            </a:r>
            <a:r>
              <a:rPr lang="hu-HU" dirty="0" smtClean="0">
                <a:latin typeface="+mj-lt"/>
              </a:rPr>
              <a:t>a különböző kockázatkezelési módszerekkel.</a:t>
            </a:r>
          </a:p>
          <a:p>
            <a:r>
              <a:rPr lang="hu-HU" dirty="0" smtClean="0">
                <a:latin typeface="+mj-lt"/>
              </a:rPr>
              <a:t>A hazai jogszabályi környezet által előírt kötelezettségek megtartása </a:t>
            </a:r>
            <a:r>
              <a:rPr lang="hu-HU" b="1" dirty="0" smtClean="0">
                <a:latin typeface="+mj-lt"/>
              </a:rPr>
              <a:t>jelentős innovációs lehetőséget </a:t>
            </a:r>
            <a:r>
              <a:rPr lang="hu-HU" dirty="0" smtClean="0">
                <a:latin typeface="+mj-lt"/>
              </a:rPr>
              <a:t>jelentett a </a:t>
            </a:r>
            <a:r>
              <a:rPr lang="hu-HU" b="1" dirty="0" smtClean="0">
                <a:latin typeface="+mj-lt"/>
              </a:rPr>
              <a:t>tanácsadó cégek </a:t>
            </a:r>
            <a:r>
              <a:rPr lang="hu-HU" dirty="0" smtClean="0">
                <a:latin typeface="+mj-lt"/>
              </a:rPr>
              <a:t>számára.</a:t>
            </a:r>
          </a:p>
        </p:txBody>
      </p:sp>
    </p:spTree>
    <p:extLst>
      <p:ext uri="{BB962C8B-B14F-4D97-AF65-F5344CB8AC3E}">
        <p14:creationId xmlns:p14="http://schemas.microsoft.com/office/powerpoint/2010/main" val="482469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60072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További</a:t>
            </a:r>
            <a:r>
              <a:rPr lang="hu-HU" sz="4000" b="1" dirty="0"/>
              <a:t>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/>
          <a:lstStyle/>
          <a:p>
            <a:r>
              <a:rPr lang="hu-HU" dirty="0">
                <a:latin typeface="+mj-lt"/>
              </a:rPr>
              <a:t>Információk állnak rendelkezésre a </a:t>
            </a:r>
            <a:r>
              <a:rPr lang="hu-HU" b="1" dirty="0">
                <a:latin typeface="+mj-lt"/>
              </a:rPr>
              <a:t>karbantartás-tervezés</a:t>
            </a:r>
            <a:r>
              <a:rPr lang="hu-HU" dirty="0">
                <a:latin typeface="+mj-lt"/>
              </a:rPr>
              <a:t>hez szükséges erőforrások és időrések </a:t>
            </a:r>
            <a:r>
              <a:rPr lang="hu-HU" dirty="0" smtClean="0">
                <a:latin typeface="+mj-lt"/>
              </a:rPr>
              <a:t>tekintetében</a:t>
            </a:r>
            <a:endParaRPr lang="hu-HU" dirty="0">
              <a:latin typeface="+mj-lt"/>
            </a:endParaRPr>
          </a:p>
          <a:p>
            <a:r>
              <a:rPr lang="hu-HU" dirty="0">
                <a:latin typeface="+mj-lt"/>
              </a:rPr>
              <a:t>A strukturált leltár alapján lehetőség nyílik a </a:t>
            </a:r>
            <a:r>
              <a:rPr lang="hu-HU" b="1" dirty="0">
                <a:latin typeface="+mj-lt"/>
              </a:rPr>
              <a:t>tartalékeszközök készletszintjé</a:t>
            </a:r>
            <a:r>
              <a:rPr lang="hu-HU" dirty="0">
                <a:latin typeface="+mj-lt"/>
              </a:rPr>
              <a:t>nek </a:t>
            </a:r>
            <a:r>
              <a:rPr lang="hu-HU" dirty="0" smtClean="0">
                <a:latin typeface="+mj-lt"/>
              </a:rPr>
              <a:t>normalizálására</a:t>
            </a:r>
            <a:endParaRPr lang="hu-HU" dirty="0">
              <a:latin typeface="+mj-lt"/>
            </a:endParaRPr>
          </a:p>
          <a:p>
            <a:r>
              <a:rPr lang="hu-HU" dirty="0">
                <a:latin typeface="+mj-lt"/>
              </a:rPr>
              <a:t>A kockázatkezelési intézkedéscsomag információkkal szolgál a </a:t>
            </a:r>
            <a:r>
              <a:rPr lang="hu-HU" b="1" dirty="0">
                <a:latin typeface="+mj-lt"/>
              </a:rPr>
              <a:t>mesterterv</a:t>
            </a:r>
            <a:r>
              <a:rPr lang="hu-HU" dirty="0">
                <a:latin typeface="+mj-lt"/>
              </a:rPr>
              <a:t> elkészítéséhez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4342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t3.gstatic.com/images?q=tbn:ANd9GcQaYD4rcqnlk3eRl9rW78IVPPqSMZ90SuHbcDGjCruV-vaf6f7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2942" y="3212976"/>
            <a:ext cx="2457450" cy="1857375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Tanácsadói szerepvállalás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u-HU" b="1" dirty="0">
                <a:latin typeface="+mj-lt"/>
              </a:rPr>
              <a:t>Kompetencia</a:t>
            </a:r>
          </a:p>
          <a:p>
            <a:pPr lvl="1">
              <a:lnSpc>
                <a:spcPct val="90000"/>
              </a:lnSpc>
            </a:pPr>
            <a:r>
              <a:rPr lang="hu-HU" dirty="0">
                <a:latin typeface="+mj-lt"/>
              </a:rPr>
              <a:t>IT Biztonság</a:t>
            </a:r>
          </a:p>
          <a:p>
            <a:pPr lvl="1">
              <a:lnSpc>
                <a:spcPct val="90000"/>
              </a:lnSpc>
            </a:pPr>
            <a:r>
              <a:rPr lang="hu-HU" dirty="0">
                <a:latin typeface="+mj-lt"/>
              </a:rPr>
              <a:t>Kockázat menedzsment</a:t>
            </a:r>
          </a:p>
          <a:p>
            <a:pPr lvl="1">
              <a:lnSpc>
                <a:spcPct val="90000"/>
              </a:lnSpc>
            </a:pPr>
            <a:r>
              <a:rPr lang="hu-HU" dirty="0">
                <a:latin typeface="+mj-lt"/>
              </a:rPr>
              <a:t>Termelés menedzsment</a:t>
            </a:r>
          </a:p>
          <a:p>
            <a:pPr lvl="1">
              <a:lnSpc>
                <a:spcPct val="90000"/>
              </a:lnSpc>
            </a:pPr>
            <a:r>
              <a:rPr lang="hu-HU" dirty="0">
                <a:latin typeface="+mj-lt"/>
              </a:rPr>
              <a:t>IT rendszerek, megoldások</a:t>
            </a:r>
          </a:p>
          <a:p>
            <a:pPr>
              <a:lnSpc>
                <a:spcPct val="90000"/>
              </a:lnSpc>
            </a:pPr>
            <a:r>
              <a:rPr lang="hu-HU" b="1" dirty="0">
                <a:latin typeface="+mj-lt"/>
              </a:rPr>
              <a:t>Kapacitás</a:t>
            </a:r>
          </a:p>
          <a:p>
            <a:pPr lvl="1">
              <a:lnSpc>
                <a:spcPct val="90000"/>
              </a:lnSpc>
            </a:pPr>
            <a:r>
              <a:rPr lang="hu-HU" dirty="0">
                <a:latin typeface="+mj-lt"/>
              </a:rPr>
              <a:t>Rugalmasan kezelhető projektstáb</a:t>
            </a:r>
          </a:p>
          <a:p>
            <a:pPr lvl="1">
              <a:lnSpc>
                <a:spcPct val="90000"/>
              </a:lnSpc>
            </a:pPr>
            <a:r>
              <a:rPr lang="hu-HU" dirty="0">
                <a:latin typeface="+mj-lt"/>
              </a:rPr>
              <a:t>FTE</a:t>
            </a:r>
          </a:p>
          <a:p>
            <a:pPr>
              <a:lnSpc>
                <a:spcPct val="90000"/>
              </a:lnSpc>
            </a:pPr>
            <a:r>
              <a:rPr lang="hu-HU" b="1" dirty="0">
                <a:latin typeface="+mj-lt"/>
              </a:rPr>
              <a:t>Külső szem</a:t>
            </a:r>
          </a:p>
          <a:p>
            <a:pPr lvl="1">
              <a:lnSpc>
                <a:spcPct val="90000"/>
              </a:lnSpc>
            </a:pPr>
            <a:r>
              <a:rPr lang="hu-HU" dirty="0">
                <a:latin typeface="+mj-lt"/>
              </a:rPr>
              <a:t>Új szemléletmód</a:t>
            </a:r>
          </a:p>
          <a:p>
            <a:pPr lvl="1">
              <a:lnSpc>
                <a:spcPct val="90000"/>
              </a:lnSpc>
            </a:pPr>
            <a:r>
              <a:rPr lang="hu-HU" dirty="0">
                <a:latin typeface="+mj-lt"/>
              </a:rPr>
              <a:t>Tapasztalat</a:t>
            </a:r>
          </a:p>
          <a:p>
            <a:endParaRPr lang="hu-HU" dirty="0">
              <a:latin typeface="+mj-lt"/>
            </a:endParaRPr>
          </a:p>
        </p:txBody>
      </p:sp>
      <p:pic>
        <p:nvPicPr>
          <p:cNvPr id="4" name="Picture 14" descr="http://t2.gstatic.com/images?q=tbn:ANd9GcSwgIPmovglgC4skguMUUO-nxcD6a-Lhc_FnwMtkOguu3wJUgua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132856"/>
            <a:ext cx="1204915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385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60756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u-HU" sz="4000" b="1" dirty="0" smtClean="0">
                <a:latin typeface="+mj-lt"/>
              </a:rPr>
              <a:t>Köszönöm a figyelmet!</a:t>
            </a:r>
            <a:endParaRPr lang="hu-HU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0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Működési kockázatok kezelése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+mj-lt"/>
              </a:rPr>
              <a:t>A tanácsadó cégek a projektek nyomásainak hatására </a:t>
            </a:r>
            <a:r>
              <a:rPr lang="hu-HU" b="1" dirty="0" smtClean="0">
                <a:latin typeface="+mj-lt"/>
              </a:rPr>
              <a:t>hiánypótló kompetenciára és tapasztalatra</a:t>
            </a:r>
            <a:r>
              <a:rPr lang="hu-HU" dirty="0" smtClean="0">
                <a:latin typeface="+mj-lt"/>
              </a:rPr>
              <a:t> tettek szert, valamint jelentős fejlődés következett a </a:t>
            </a:r>
            <a:r>
              <a:rPr lang="hu-HU" b="1" dirty="0" smtClean="0">
                <a:latin typeface="+mj-lt"/>
              </a:rPr>
              <a:t>támogató IT rendszerek</a:t>
            </a:r>
            <a:r>
              <a:rPr lang="hu-HU" dirty="0" smtClean="0">
                <a:latin typeface="+mj-lt"/>
              </a:rPr>
              <a:t> fejlesztési piacán is.</a:t>
            </a:r>
          </a:p>
          <a:p>
            <a:r>
              <a:rPr lang="hu-HU" dirty="0" smtClean="0">
                <a:latin typeface="+mj-lt"/>
              </a:rPr>
              <a:t>A pénzintézeti szektor a hiányzó kompetenciákon túl </a:t>
            </a:r>
            <a:r>
              <a:rPr lang="hu-HU" b="1" dirty="0" smtClean="0">
                <a:latin typeface="+mj-lt"/>
              </a:rPr>
              <a:t>jelentős kapacitásokat </a:t>
            </a:r>
            <a:r>
              <a:rPr lang="hu-HU" dirty="0" smtClean="0">
                <a:latin typeface="+mj-lt"/>
              </a:rPr>
              <a:t>is igénybe vett az egyre nagyobb üzleti eredményeket elérő tanácsadó cégekről.</a:t>
            </a:r>
          </a:p>
          <a:p>
            <a:pPr marL="0" indent="0">
              <a:buNone/>
            </a:pPr>
            <a:endParaRPr lang="hu-HU" dirty="0" smtClean="0">
              <a:latin typeface="+mj-lt"/>
            </a:endParaRPr>
          </a:p>
          <a:p>
            <a:endParaRPr lang="hu-H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362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Működési kockázatok kezelése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+mj-lt"/>
              </a:rPr>
              <a:t>A kockázatkezelési rendszerek bevezetését követően a pénzintézeti szektorban elindult a rendszerek fenntartását biztosító </a:t>
            </a:r>
            <a:r>
              <a:rPr lang="hu-HU" b="1" dirty="0" smtClean="0">
                <a:latin typeface="+mj-lt"/>
              </a:rPr>
              <a:t>belső szervezeti egységek </a:t>
            </a:r>
            <a:r>
              <a:rPr lang="hu-HU" dirty="0" smtClean="0">
                <a:latin typeface="+mj-lt"/>
              </a:rPr>
              <a:t>kialakítása</a:t>
            </a:r>
          </a:p>
          <a:p>
            <a:r>
              <a:rPr lang="hu-HU" dirty="0" smtClean="0">
                <a:latin typeface="+mj-lt"/>
              </a:rPr>
              <a:t>A tanácsadói piac számára </a:t>
            </a:r>
            <a:r>
              <a:rPr lang="hu-HU" b="1" dirty="0" smtClean="0">
                <a:latin typeface="+mj-lt"/>
              </a:rPr>
              <a:t>újabb innovációs lépés </a:t>
            </a:r>
            <a:r>
              <a:rPr lang="hu-HU" dirty="0" smtClean="0">
                <a:latin typeface="+mj-lt"/>
              </a:rPr>
              <a:t>lehetősége nyílik meg ugyanis a jól kidolgozott módszertanok, támogató rendszerek és tanácsadói kompetenciák számára </a:t>
            </a:r>
            <a:r>
              <a:rPr lang="hu-HU" b="1" dirty="0" smtClean="0">
                <a:latin typeface="+mj-lt"/>
              </a:rPr>
              <a:t>új piac keresése vált szükségessé</a:t>
            </a:r>
            <a:r>
              <a:rPr lang="hu-HU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hu-HU" dirty="0" smtClean="0">
              <a:latin typeface="+mj-lt"/>
            </a:endParaRPr>
          </a:p>
          <a:p>
            <a:endParaRPr lang="hu-H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174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Működési kockázatok kezelése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+mj-lt"/>
              </a:rPr>
              <a:t>Új piacok szempontjából lehetséges iparág a </a:t>
            </a:r>
            <a:r>
              <a:rPr lang="hu-HU" b="1" dirty="0" smtClean="0">
                <a:latin typeface="+mj-lt"/>
              </a:rPr>
              <a:t>termelési szektor</a:t>
            </a:r>
          </a:p>
          <a:p>
            <a:r>
              <a:rPr lang="hu-HU" dirty="0" smtClean="0">
                <a:latin typeface="+mj-lt"/>
              </a:rPr>
              <a:t>A  </a:t>
            </a:r>
            <a:r>
              <a:rPr lang="hu-HU" b="1" dirty="0">
                <a:latin typeface="+mj-lt"/>
              </a:rPr>
              <a:t>termelésfolytonosság menedzsment </a:t>
            </a:r>
            <a:r>
              <a:rPr lang="hu-HU" dirty="0">
                <a:latin typeface="+mj-lt"/>
              </a:rPr>
              <a:t>egy lehetséges működési kockázatokat kezelő megoldáscsomag, amely fő célja a folyamatokat támogató erőforrások rendelkezésre állásásnak elvesztése esetén kialakuló krízishelyzetre történő lehetséges válaszlépések feltárása, fejlesztése</a:t>
            </a:r>
            <a:endParaRPr lang="hu-HU" dirty="0">
              <a:latin typeface="+mj-lt"/>
            </a:endParaRPr>
          </a:p>
          <a:p>
            <a:pPr marL="0" indent="0">
              <a:buNone/>
            </a:pPr>
            <a:endParaRPr lang="hu-HU" dirty="0" smtClean="0">
              <a:latin typeface="+mj-lt"/>
            </a:endParaRPr>
          </a:p>
          <a:p>
            <a:endParaRPr lang="hu-H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647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Termelési folyamatok </a:t>
            </a:r>
            <a:r>
              <a:rPr lang="hu-HU" sz="4000" b="1" dirty="0" smtClean="0"/>
              <a:t>folytonossága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hu-HU" b="1" dirty="0" smtClean="0">
                <a:latin typeface="+mj-lt"/>
              </a:rPr>
              <a:t>Támogató erőforrások és termelési folyamatok függőségeinek feltérképezése</a:t>
            </a:r>
          </a:p>
          <a:p>
            <a:endParaRPr lang="hu-HU" dirty="0">
              <a:latin typeface="+mj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538" y="2689820"/>
            <a:ext cx="6615112" cy="3619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526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Termelési folyamatok folytonossága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89120"/>
          </a:xfrm>
        </p:spPr>
        <p:txBody>
          <a:bodyPr/>
          <a:lstStyle/>
          <a:p>
            <a:r>
              <a:rPr lang="hu-HU" b="1" dirty="0" smtClean="0">
                <a:latin typeface="+mj-lt"/>
              </a:rPr>
              <a:t>Erőforrások és a fenyegető tényezők kapcsolatai</a:t>
            </a:r>
          </a:p>
          <a:p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348880"/>
            <a:ext cx="4249738" cy="361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607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Termelési folyamatok folytonossága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/>
          <a:lstStyle/>
          <a:p>
            <a:r>
              <a:rPr lang="hu-HU" b="1" dirty="0" smtClean="0">
                <a:latin typeface="+mj-lt"/>
              </a:rPr>
              <a:t>Diszkrét esemény alapú modellezés</a:t>
            </a:r>
          </a:p>
          <a:p>
            <a:pPr marL="0" indent="0" algn="just">
              <a:buNone/>
            </a:pPr>
            <a:r>
              <a:rPr lang="hu-HU" sz="2200" dirty="0">
                <a:latin typeface="+mj-lt"/>
              </a:rPr>
              <a:t>A kockázati faktorok a fenyegetettségek és azok meghatározott elemekre (erőforrásokra) vonatkoztatott bekövetkezési valószínűsége (fenyegetettség-elem párosok), valamint a fenyegetettségek lehetséges működési hatásai (jellemző kárértékek) meghatározása alapján származtathatók</a:t>
            </a:r>
            <a:r>
              <a:rPr lang="hu-HU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hu-HU" dirty="0" smtClean="0">
              <a:latin typeface="+mj-lt"/>
            </a:endParaRPr>
          </a:p>
          <a:p>
            <a:pPr marL="0" indent="0" algn="just">
              <a:buNone/>
            </a:pPr>
            <a:r>
              <a:rPr lang="hu-HU" dirty="0" smtClean="0">
                <a:latin typeface="+mj-lt"/>
              </a:rPr>
              <a:t>Milyen mértékben van hatással a termelésre az egyes erőforrások részleges vagy teljes kiesése?</a:t>
            </a: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1793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/>
              <a:t>Termelési folyamatok folytonossága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smtClean="0">
                <a:latin typeface="+mj-lt"/>
              </a:rPr>
              <a:t>Gyártás alapú modellezés</a:t>
            </a:r>
          </a:p>
          <a:p>
            <a:pPr lvl="1"/>
            <a:r>
              <a:rPr lang="hu-HU" dirty="0" smtClean="0">
                <a:latin typeface="+mj-lt"/>
              </a:rPr>
              <a:t>Adott </a:t>
            </a:r>
            <a:r>
              <a:rPr lang="hu-HU" dirty="0">
                <a:latin typeface="+mj-lt"/>
              </a:rPr>
              <a:t>erőforrás kiesésének hatását átlagosan milyen mértékben enyhítik a folyamatokban lévő </a:t>
            </a:r>
            <a:r>
              <a:rPr lang="hu-HU" dirty="0" smtClean="0">
                <a:latin typeface="+mj-lt"/>
              </a:rPr>
              <a:t>áthidaló </a:t>
            </a:r>
            <a:r>
              <a:rPr lang="hu-HU" dirty="0">
                <a:latin typeface="+mj-lt"/>
              </a:rPr>
              <a:t>kapacitások? </a:t>
            </a:r>
            <a:r>
              <a:rPr lang="hu-HU" dirty="0" smtClean="0">
                <a:latin typeface="+mj-lt"/>
                <a:sym typeface="Wingdings" pitchFamily="2" charset="2"/>
              </a:rPr>
              <a:t></a:t>
            </a:r>
            <a:r>
              <a:rPr lang="hu-HU" dirty="0" smtClean="0">
                <a:latin typeface="+mj-lt"/>
              </a:rPr>
              <a:t>Ez </a:t>
            </a:r>
            <a:r>
              <a:rPr lang="hu-HU" dirty="0">
                <a:latin typeface="+mj-lt"/>
              </a:rPr>
              <a:t>alapján differenciálni lehet az erőforrásokat aszerint, hogy mennyire vannak a folyamat „végén”. </a:t>
            </a:r>
          </a:p>
          <a:p>
            <a:pPr lvl="1"/>
            <a:r>
              <a:rPr lang="hu-HU" dirty="0" smtClean="0">
                <a:latin typeface="+mj-lt"/>
              </a:rPr>
              <a:t>Adott </a:t>
            </a:r>
            <a:r>
              <a:rPr lang="hu-HU" dirty="0">
                <a:latin typeface="+mj-lt"/>
              </a:rPr>
              <a:t>erőforrás kiesése mely </a:t>
            </a:r>
            <a:r>
              <a:rPr lang="hu-HU" dirty="0" smtClean="0">
                <a:latin typeface="+mj-lt"/>
              </a:rPr>
              <a:t>terméktípusok </a:t>
            </a:r>
            <a:r>
              <a:rPr lang="hu-HU" dirty="0">
                <a:latin typeface="+mj-lt"/>
              </a:rPr>
              <a:t>gyártásában okoz zavart? </a:t>
            </a:r>
            <a:r>
              <a:rPr lang="hu-HU" dirty="0" smtClean="0">
                <a:latin typeface="+mj-lt"/>
                <a:sym typeface="Wingdings" pitchFamily="2" charset="2"/>
              </a:rPr>
              <a:t> </a:t>
            </a:r>
            <a:r>
              <a:rPr lang="hu-HU" dirty="0" smtClean="0">
                <a:latin typeface="+mj-lt"/>
              </a:rPr>
              <a:t>Ez </a:t>
            </a:r>
            <a:r>
              <a:rPr lang="hu-HU" dirty="0">
                <a:latin typeface="+mj-lt"/>
              </a:rPr>
              <a:t>alapján differenciálni lehet az erőforrásokat a tőlük függő </a:t>
            </a:r>
            <a:r>
              <a:rPr lang="hu-HU" dirty="0" smtClean="0">
                <a:latin typeface="+mj-lt"/>
              </a:rPr>
              <a:t>termékfajták </a:t>
            </a:r>
            <a:r>
              <a:rPr lang="hu-HU" dirty="0">
                <a:latin typeface="+mj-lt"/>
              </a:rPr>
              <a:t>szerint.</a:t>
            </a:r>
          </a:p>
          <a:p>
            <a:pPr lvl="1"/>
            <a:r>
              <a:rPr lang="hu-HU" dirty="0" smtClean="0">
                <a:latin typeface="+mj-lt"/>
              </a:rPr>
              <a:t>Adott </a:t>
            </a:r>
            <a:r>
              <a:rPr lang="hu-HU" dirty="0">
                <a:latin typeface="+mj-lt"/>
              </a:rPr>
              <a:t>erőforrás kiesése milyen mértékben okoz zavart a gyártásban? </a:t>
            </a:r>
            <a:r>
              <a:rPr lang="hu-HU" dirty="0" smtClean="0">
                <a:latin typeface="+mj-lt"/>
                <a:sym typeface="Wingdings" pitchFamily="2" charset="2"/>
              </a:rPr>
              <a:t></a:t>
            </a:r>
            <a:r>
              <a:rPr lang="hu-HU" dirty="0" smtClean="0">
                <a:latin typeface="+mj-lt"/>
              </a:rPr>
              <a:t> </a:t>
            </a:r>
            <a:r>
              <a:rPr lang="hu-HU" dirty="0">
                <a:latin typeface="+mj-lt"/>
              </a:rPr>
              <a:t>Ez alapján differenciálni lehet az erőforrásokat aszerint, hogy „mennyire párhuzamosítottak” illetve mennyire „túlbiztosítottak” azok a termelési folyamatok, amelyekben az erőforrás részt vesz</a:t>
            </a:r>
            <a:r>
              <a:rPr lang="hu-HU" b="1" dirty="0">
                <a:latin typeface="+mj-lt"/>
              </a:rPr>
              <a:t>.</a:t>
            </a:r>
          </a:p>
          <a:p>
            <a:endParaRPr lang="hu-HU" b="1" dirty="0" smtClean="0">
              <a:latin typeface="+mj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2921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632</TotalTime>
  <Words>803</Words>
  <Application>Microsoft Office PowerPoint</Application>
  <PresentationFormat>Diavetítés a képernyőre (4:3 oldalarány)</PresentationFormat>
  <Paragraphs>121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Áramlás</vt:lpstr>
      <vt:lpstr>Termelési folyamatok folytonossága</vt:lpstr>
      <vt:lpstr>Működési kockázatok kezelése</vt:lpstr>
      <vt:lpstr>Működési kockázatok kezelése</vt:lpstr>
      <vt:lpstr>Működési kockázatok kezelése</vt:lpstr>
      <vt:lpstr>Működési kockázatok kezelése</vt:lpstr>
      <vt:lpstr>Termelési folyamatok folytonossága</vt:lpstr>
      <vt:lpstr>Termelési folyamatok folytonossága</vt:lpstr>
      <vt:lpstr>Termelési folyamatok folytonossága</vt:lpstr>
      <vt:lpstr>Termelési folyamatok folytonossága</vt:lpstr>
      <vt:lpstr>Termelési folyamatok folytonossága</vt:lpstr>
      <vt:lpstr>Termelési folyamatok folytonossága</vt:lpstr>
      <vt:lpstr>Termelési folyamatok folytonossága</vt:lpstr>
      <vt:lpstr>Termelési folyamatok folytonossága</vt:lpstr>
      <vt:lpstr>Termelési folyamatok folytonossága</vt:lpstr>
      <vt:lpstr>Termelési folyamatok folytonossága</vt:lpstr>
      <vt:lpstr>Projekt lehetséges hatóköre </vt:lpstr>
      <vt:lpstr>Projekt lehetséges hatóköre </vt:lpstr>
      <vt:lpstr>Projekt lehetséges hatóköre </vt:lpstr>
      <vt:lpstr>Várható eredmények</vt:lpstr>
      <vt:lpstr>További eredmények</vt:lpstr>
      <vt:lpstr>Tanácsadói szerepvállalás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Vélemeényező</dc:creator>
  <cp:lastModifiedBy>Vélemeényező</cp:lastModifiedBy>
  <cp:revision>22</cp:revision>
  <dcterms:created xsi:type="dcterms:W3CDTF">2014-02-05T10:14:59Z</dcterms:created>
  <dcterms:modified xsi:type="dcterms:W3CDTF">2014-02-05T20:47:52Z</dcterms:modified>
</cp:coreProperties>
</file>